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8" autoAdjust="0"/>
    <p:restoredTop sz="94660"/>
  </p:normalViewPr>
  <p:slideViewPr>
    <p:cSldViewPr>
      <p:cViewPr>
        <p:scale>
          <a:sx n="66" d="100"/>
          <a:sy n="66" d="100"/>
        </p:scale>
        <p:origin x="-1280" y="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308BE-4F5B-4EB3-BDC6-040808632BB2}" type="datetimeFigureOut">
              <a:rPr lang="en-IN" smtClean="0"/>
              <a:t>23-05-2024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26CD1D-C4A7-4A86-BF6E-637CEF28EA46}" type="slidenum">
              <a:rPr lang="en-IN" smtClean="0"/>
              <a:t>‹#›</a:t>
            </a:fld>
            <a:endParaRPr lang="en-IN"/>
          </a:p>
        </p:txBody>
      </p:sp>
    </p:spTree>
    <p:extLst>
      <p:ext uri="{BB962C8B-B14F-4D97-AF65-F5344CB8AC3E}">
        <p14:creationId xmlns:p14="http://schemas.microsoft.com/office/powerpoint/2010/main" val="3625554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B26CD1D-C4A7-4A86-BF6E-637CEF28EA46}" type="slidenum">
              <a:rPr lang="en-IN" smtClean="0"/>
              <a:t>1</a:t>
            </a:fld>
            <a:endParaRPr lang="en-IN"/>
          </a:p>
        </p:txBody>
      </p:sp>
    </p:spTree>
    <p:extLst>
      <p:ext uri="{BB962C8B-B14F-4D97-AF65-F5344CB8AC3E}">
        <p14:creationId xmlns:p14="http://schemas.microsoft.com/office/powerpoint/2010/main" val="1970745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B26CD1D-C4A7-4A86-BF6E-637CEF28EA46}" type="slidenum">
              <a:rPr lang="en-IN" smtClean="0"/>
              <a:t>7</a:t>
            </a:fld>
            <a:endParaRPr lang="en-IN"/>
          </a:p>
        </p:txBody>
      </p:sp>
    </p:spTree>
    <p:extLst>
      <p:ext uri="{BB962C8B-B14F-4D97-AF65-F5344CB8AC3E}">
        <p14:creationId xmlns:p14="http://schemas.microsoft.com/office/powerpoint/2010/main" val="763250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B26CD1D-C4A7-4A86-BF6E-637CEF28EA46}" type="slidenum">
              <a:rPr lang="en-IN" smtClean="0"/>
              <a:t>8</a:t>
            </a:fld>
            <a:endParaRPr lang="en-IN"/>
          </a:p>
        </p:txBody>
      </p:sp>
    </p:spTree>
    <p:extLst>
      <p:ext uri="{BB962C8B-B14F-4D97-AF65-F5344CB8AC3E}">
        <p14:creationId xmlns:p14="http://schemas.microsoft.com/office/powerpoint/2010/main" val="405116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B26CD1D-C4A7-4A86-BF6E-637CEF28EA46}" type="slidenum">
              <a:rPr lang="en-IN" smtClean="0"/>
              <a:t>23</a:t>
            </a:fld>
            <a:endParaRPr lang="en-IN"/>
          </a:p>
        </p:txBody>
      </p:sp>
    </p:spTree>
    <p:extLst>
      <p:ext uri="{BB962C8B-B14F-4D97-AF65-F5344CB8AC3E}">
        <p14:creationId xmlns:p14="http://schemas.microsoft.com/office/powerpoint/2010/main" val="368536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92EB79B-A00C-4EF1-B4B3-127B2792849E}" type="datetimeFigureOut">
              <a:rPr lang="en-IN" smtClean="0"/>
              <a:t>23-05-2024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2131098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92EB79B-A00C-4EF1-B4B3-127B2792849E}" type="datetimeFigureOut">
              <a:rPr lang="en-IN" smtClean="0"/>
              <a:t>23-05-2024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3723484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92EB79B-A00C-4EF1-B4B3-127B2792849E}" type="datetimeFigureOut">
              <a:rPr lang="en-IN" smtClean="0"/>
              <a:t>23-05-2024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1588881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92EB79B-A00C-4EF1-B4B3-127B2792849E}" type="datetimeFigureOut">
              <a:rPr lang="en-IN" smtClean="0"/>
              <a:t>23-05-2024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2805167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2EB79B-A00C-4EF1-B4B3-127B2792849E}" type="datetimeFigureOut">
              <a:rPr lang="en-IN" smtClean="0"/>
              <a:t>23-05-2024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3026536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92EB79B-A00C-4EF1-B4B3-127B2792849E}" type="datetimeFigureOut">
              <a:rPr lang="en-IN" smtClean="0"/>
              <a:t>23-05-2024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3562706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92EB79B-A00C-4EF1-B4B3-127B2792849E}" type="datetimeFigureOut">
              <a:rPr lang="en-IN" smtClean="0"/>
              <a:t>23-05-2024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784571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92EB79B-A00C-4EF1-B4B3-127B2792849E}" type="datetimeFigureOut">
              <a:rPr lang="en-IN" smtClean="0"/>
              <a:t>23-05-2024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118339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2EB79B-A00C-4EF1-B4B3-127B2792849E}" type="datetimeFigureOut">
              <a:rPr lang="en-IN" smtClean="0"/>
              <a:t>23-05-2024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237729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2EB79B-A00C-4EF1-B4B3-127B2792849E}" type="datetimeFigureOut">
              <a:rPr lang="en-IN" smtClean="0"/>
              <a:t>23-05-2024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3599864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2EB79B-A00C-4EF1-B4B3-127B2792849E}" type="datetimeFigureOut">
              <a:rPr lang="en-IN" smtClean="0"/>
              <a:t>23-05-2024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30451E-FEA6-4712-A6BA-AE281028103A}" type="slidenum">
              <a:rPr lang="en-IN" smtClean="0"/>
              <a:t>‹#›</a:t>
            </a:fld>
            <a:endParaRPr lang="en-IN"/>
          </a:p>
        </p:txBody>
      </p:sp>
    </p:spTree>
    <p:extLst>
      <p:ext uri="{BB962C8B-B14F-4D97-AF65-F5344CB8AC3E}">
        <p14:creationId xmlns:p14="http://schemas.microsoft.com/office/powerpoint/2010/main" val="3362281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EB79B-A00C-4EF1-B4B3-127B2792849E}" type="datetimeFigureOut">
              <a:rPr lang="en-IN" smtClean="0"/>
              <a:t>23-05-2024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30451E-FEA6-4712-A6BA-AE281028103A}" type="slidenum">
              <a:rPr lang="en-IN" smtClean="0"/>
              <a:t>‹#›</a:t>
            </a:fld>
            <a:endParaRPr lang="en-IN"/>
          </a:p>
        </p:txBody>
      </p:sp>
    </p:spTree>
    <p:extLst>
      <p:ext uri="{BB962C8B-B14F-4D97-AF65-F5344CB8AC3E}">
        <p14:creationId xmlns:p14="http://schemas.microsoft.com/office/powerpoint/2010/main" val="3911730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83768"/>
            <a:ext cx="7772400" cy="8712968"/>
          </a:xfrm>
        </p:spPr>
        <p:txBody>
          <a:bodyPr/>
          <a:lstStyle/>
          <a:p>
            <a:r>
              <a:rPr lang="en-US" dirty="0">
                <a:solidFill>
                  <a:srgbClr val="FF0000"/>
                </a:solidFill>
              </a:rPr>
              <a:t> </a:t>
            </a:r>
            <a:r>
              <a:rPr lang="en-US" b="1" dirty="0">
                <a:solidFill>
                  <a:srgbClr val="FF0000"/>
                </a:solidFill>
              </a:rPr>
              <a:t>Employee Salary Management System</a:t>
            </a:r>
            <a:endParaRPr lang="en-IN" b="1" dirty="0">
              <a:solidFill>
                <a:srgbClr val="FF0000"/>
              </a:solidFill>
            </a:endParaRPr>
          </a:p>
        </p:txBody>
      </p:sp>
      <p:sp>
        <p:nvSpPr>
          <p:cNvPr id="3" name="Subtitle 2"/>
          <p:cNvSpPr>
            <a:spLocks noGrp="1"/>
          </p:cNvSpPr>
          <p:nvPr>
            <p:ph type="subTitle" idx="1"/>
          </p:nvPr>
        </p:nvSpPr>
        <p:spPr>
          <a:xfrm flipV="1">
            <a:off x="827584" y="4509120"/>
            <a:ext cx="8208912" cy="670520"/>
          </a:xfrm>
        </p:spPr>
        <p:txBody>
          <a:bodyPr/>
          <a:lstStyle/>
          <a:p>
            <a:endParaRPr lang="en-IN" dirty="0"/>
          </a:p>
        </p:txBody>
      </p:sp>
    </p:spTree>
    <p:extLst>
      <p:ext uri="{BB962C8B-B14F-4D97-AF65-F5344CB8AC3E}">
        <p14:creationId xmlns:p14="http://schemas.microsoft.com/office/powerpoint/2010/main" val="4181949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74638"/>
            <a:ext cx="5904656" cy="1066130"/>
          </a:xfrm>
        </p:spPr>
        <p:txBody>
          <a:bodyPr>
            <a:normAutofit fontScale="90000"/>
          </a:bodyPr>
          <a:lstStyle/>
          <a:p>
            <a:r>
              <a:rPr lang="en-US" b="1" dirty="0" smtClean="0"/>
              <a:t>Data flow diagram</a:t>
            </a:r>
            <a:r>
              <a:rPr lang="en-IN" dirty="0" smtClean="0"/>
              <a:t/>
            </a:r>
            <a:br>
              <a:rPr lang="en-IN" dirty="0" smtClean="0"/>
            </a:br>
            <a:endParaRPr lang="en-IN" dirty="0"/>
          </a:p>
        </p:txBody>
      </p:sp>
      <p:pic>
        <p:nvPicPr>
          <p:cNvPr id="4" name="Content Placeholder 3">
            <a:extLst>
              <a:ext uri="{FF2B5EF4-FFF2-40B4-BE49-F238E27FC236}">
                <a16:creationId xmlns:lc="http://schemas.openxmlformats.org/drawingml/2006/lockedCanvas" xmlns:a16="http://schemas.microsoft.com/office/drawing/2014/main" xmlns="" id="{BE0A671B-FA7A-6138-0A31-0B89A9B0CA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556792"/>
            <a:ext cx="7560840" cy="5040560"/>
          </a:xfrm>
          <a:prstGeom prst="rect">
            <a:avLst/>
          </a:prstGeom>
        </p:spPr>
      </p:pic>
    </p:spTree>
    <p:extLst>
      <p:ext uri="{BB962C8B-B14F-4D97-AF65-F5344CB8AC3E}">
        <p14:creationId xmlns:p14="http://schemas.microsoft.com/office/powerpoint/2010/main" val="139979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274638"/>
            <a:ext cx="5904656" cy="1143000"/>
          </a:xfrm>
        </p:spPr>
        <p:txBody>
          <a:bodyPr/>
          <a:lstStyle/>
          <a:p>
            <a:r>
              <a:rPr lang="en-US" b="1" dirty="0" smtClean="0"/>
              <a:t>ER-Diagram</a:t>
            </a:r>
            <a:endParaRPr lang="en-IN" b="1" dirty="0"/>
          </a:p>
        </p:txBody>
      </p:sp>
      <p:pic>
        <p:nvPicPr>
          <p:cNvPr id="4" name="Content Placeholder 3">
            <a:extLst>
              <a:ext uri="{FF2B5EF4-FFF2-40B4-BE49-F238E27FC236}">
                <a16:creationId xmlns:lc="http://schemas.openxmlformats.org/drawingml/2006/lockedCanvas" xmlns:a16="http://schemas.microsoft.com/office/drawing/2014/main" xmlns="" id="{7A72F5E1-15A6-F3CA-66B4-CB2423C24A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268760"/>
            <a:ext cx="8856984" cy="5472608"/>
          </a:xfrm>
          <a:prstGeom prst="rect">
            <a:avLst/>
          </a:prstGeom>
        </p:spPr>
      </p:pic>
    </p:spTree>
    <p:extLst>
      <p:ext uri="{BB962C8B-B14F-4D97-AF65-F5344CB8AC3E}">
        <p14:creationId xmlns:p14="http://schemas.microsoft.com/office/powerpoint/2010/main" val="3398751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274638"/>
            <a:ext cx="4896544" cy="274042"/>
          </a:xfrm>
        </p:spPr>
        <p:txBody>
          <a:bodyPr>
            <a:normAutofit fontScale="90000"/>
          </a:bodyPr>
          <a:lstStyle/>
          <a:p>
            <a:endParaRPr lang="en-IN" dirty="0"/>
          </a:p>
        </p:txBody>
      </p:sp>
      <p:pic>
        <p:nvPicPr>
          <p:cNvPr id="4" name="Content Placeholder 3">
            <a:extLst>
              <a:ext uri="{FF2B5EF4-FFF2-40B4-BE49-F238E27FC236}">
                <a16:creationId xmlns:lc="http://schemas.openxmlformats.org/drawingml/2006/lockedCanvas" xmlns:a16="http://schemas.microsoft.com/office/drawing/2014/main" xmlns="" id="{3B0C2B59-DDDF-F97F-81DF-C5538DA8391E}"/>
              </a:ext>
            </a:extLst>
          </p:cNvPr>
          <p:cNvPicPr>
            <a:picLocks noGrp="1" noChangeAspect="1"/>
          </p:cNvPicPr>
          <p:nvPr>
            <p:ph idx="1"/>
          </p:nvPr>
        </p:nvPicPr>
        <p:blipFill>
          <a:blip r:embed="rId2"/>
          <a:stretch>
            <a:fillRect/>
          </a:stretch>
        </p:blipFill>
        <p:spPr>
          <a:xfrm>
            <a:off x="27235" y="-315416"/>
            <a:ext cx="8856984" cy="6264696"/>
          </a:xfrm>
          <a:prstGeom prst="rect">
            <a:avLst/>
          </a:prstGeom>
        </p:spPr>
      </p:pic>
    </p:spTree>
    <p:extLst>
      <p:ext uri="{BB962C8B-B14F-4D97-AF65-F5344CB8AC3E}">
        <p14:creationId xmlns:p14="http://schemas.microsoft.com/office/powerpoint/2010/main" val="247734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a:extLst>
              <a:ext uri="{FF2B5EF4-FFF2-40B4-BE49-F238E27FC236}">
                <a16:creationId xmlns:lc="http://schemas.openxmlformats.org/drawingml/2006/lockedCanvas" xmlns:a16="http://schemas.microsoft.com/office/drawing/2014/main" xmlns="" id="{C275046E-9D9C-BADD-95A3-40FA30512F37}"/>
              </a:ext>
            </a:extLst>
          </p:cNvPr>
          <p:cNvPicPr>
            <a:picLocks noGrp="1" noChangeAspect="1"/>
          </p:cNvPicPr>
          <p:nvPr>
            <p:ph idx="1"/>
          </p:nvPr>
        </p:nvPicPr>
        <p:blipFill>
          <a:blip r:embed="rId2"/>
          <a:stretch>
            <a:fillRect/>
          </a:stretch>
        </p:blipFill>
        <p:spPr>
          <a:xfrm>
            <a:off x="251520" y="1196752"/>
            <a:ext cx="8640960" cy="5328592"/>
          </a:xfrm>
          <a:prstGeom prst="rect">
            <a:avLst/>
          </a:prstGeom>
        </p:spPr>
      </p:pic>
    </p:spTree>
    <p:extLst>
      <p:ext uri="{BB962C8B-B14F-4D97-AF65-F5344CB8AC3E}">
        <p14:creationId xmlns:p14="http://schemas.microsoft.com/office/powerpoint/2010/main" val="2756113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a:extLst>
              <a:ext uri="{FF2B5EF4-FFF2-40B4-BE49-F238E27FC236}">
                <a16:creationId xmlns:lc="http://schemas.openxmlformats.org/drawingml/2006/lockedCanvas" xmlns:a16="http://schemas.microsoft.com/office/drawing/2014/main" xmlns="" id="{9B789AFD-200B-A2BE-F6A0-09EFD99075C2}"/>
              </a:ext>
            </a:extLst>
          </p:cNvPr>
          <p:cNvPicPr>
            <a:picLocks noGrp="1" noChangeAspect="1"/>
          </p:cNvPicPr>
          <p:nvPr>
            <p:ph idx="1"/>
          </p:nvPr>
        </p:nvPicPr>
        <p:blipFill>
          <a:blip r:embed="rId2"/>
          <a:stretch>
            <a:fillRect/>
          </a:stretch>
        </p:blipFill>
        <p:spPr>
          <a:xfrm>
            <a:off x="548922" y="1196752"/>
            <a:ext cx="8343558" cy="5256584"/>
          </a:xfrm>
          <a:prstGeom prst="rect">
            <a:avLst/>
          </a:prstGeom>
        </p:spPr>
      </p:pic>
    </p:spTree>
    <p:extLst>
      <p:ext uri="{BB962C8B-B14F-4D97-AF65-F5344CB8AC3E}">
        <p14:creationId xmlns:p14="http://schemas.microsoft.com/office/powerpoint/2010/main" val="213202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A white background with black text&#10;&#10;Description automatically generated">
            <a:extLst>
              <a:ext uri="{FF2B5EF4-FFF2-40B4-BE49-F238E27FC236}">
                <a16:creationId xmlns:lc="http://schemas.openxmlformats.org/drawingml/2006/lockedCanvas" xmlns:a16="http://schemas.microsoft.com/office/drawing/2014/main" xmlns="" id="{5223ECCE-42E6-FE8F-9057-A3A38230F486}"/>
              </a:ext>
            </a:extLst>
          </p:cNvPr>
          <p:cNvPicPr>
            <a:picLocks noGrp="1" noChangeAspect="1"/>
          </p:cNvPicPr>
          <p:nvPr>
            <p:ph idx="1"/>
          </p:nvPr>
        </p:nvPicPr>
        <p:blipFill>
          <a:blip r:embed="rId2"/>
          <a:stretch>
            <a:fillRect/>
          </a:stretch>
        </p:blipFill>
        <p:spPr>
          <a:xfrm>
            <a:off x="395536" y="1700808"/>
            <a:ext cx="8712968" cy="4608511"/>
          </a:xfrm>
          <a:prstGeom prst="rect">
            <a:avLst/>
          </a:prstGeom>
        </p:spPr>
      </p:pic>
    </p:spTree>
    <p:extLst>
      <p:ext uri="{BB962C8B-B14F-4D97-AF65-F5344CB8AC3E}">
        <p14:creationId xmlns:p14="http://schemas.microsoft.com/office/powerpoint/2010/main" val="3898136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A screenshot of a computer&#10;&#10;Description automatically generated">
            <a:extLst>
              <a:ext uri="{FF2B5EF4-FFF2-40B4-BE49-F238E27FC236}">
                <a16:creationId xmlns:lc="http://schemas.openxmlformats.org/drawingml/2006/lockedCanvas" xmlns:a16="http://schemas.microsoft.com/office/drawing/2014/main" xmlns="" id="{9E334D1E-2571-5834-3398-D695B93F6A57}"/>
              </a:ext>
            </a:extLst>
          </p:cNvPr>
          <p:cNvPicPr>
            <a:picLocks noGrp="1" noChangeAspect="1"/>
          </p:cNvPicPr>
          <p:nvPr>
            <p:ph idx="1"/>
          </p:nvPr>
        </p:nvPicPr>
        <p:blipFill>
          <a:blip r:embed="rId2"/>
          <a:stretch>
            <a:fillRect/>
          </a:stretch>
        </p:blipFill>
        <p:spPr>
          <a:xfrm>
            <a:off x="457200" y="1556792"/>
            <a:ext cx="8229600" cy="4896544"/>
          </a:xfrm>
          <a:prstGeom prst="rect">
            <a:avLst/>
          </a:prstGeom>
        </p:spPr>
      </p:pic>
    </p:spTree>
    <p:extLst>
      <p:ext uri="{BB962C8B-B14F-4D97-AF65-F5344CB8AC3E}">
        <p14:creationId xmlns:p14="http://schemas.microsoft.com/office/powerpoint/2010/main" val="13870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descr="A screenshot of a registration form">
            <a:extLst>
              <a:ext uri="{FF2B5EF4-FFF2-40B4-BE49-F238E27FC236}">
                <a16:creationId xmlns:lc="http://schemas.openxmlformats.org/drawingml/2006/lockedCanvas" xmlns:a16="http://schemas.microsoft.com/office/drawing/2014/main" xmlns="" id="{34D31067-437B-6144-198C-3655C2BC9491}"/>
              </a:ext>
            </a:extLst>
          </p:cNvPr>
          <p:cNvPicPr>
            <a:picLocks noGrp="1" noChangeAspect="1"/>
          </p:cNvPicPr>
          <p:nvPr>
            <p:ph idx="1"/>
          </p:nvPr>
        </p:nvPicPr>
        <p:blipFill>
          <a:blip r:embed="rId2"/>
          <a:stretch>
            <a:fillRect/>
          </a:stretch>
        </p:blipFill>
        <p:spPr>
          <a:xfrm>
            <a:off x="457200" y="1929224"/>
            <a:ext cx="8229600" cy="4236079"/>
          </a:xfrm>
          <a:prstGeom prst="rect">
            <a:avLst/>
          </a:prstGeom>
        </p:spPr>
      </p:pic>
    </p:spTree>
    <p:extLst>
      <p:ext uri="{BB962C8B-B14F-4D97-AF65-F5344CB8AC3E}">
        <p14:creationId xmlns:p14="http://schemas.microsoft.com/office/powerpoint/2010/main" val="1608310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descr="A close-up of a document">
            <a:extLst>
              <a:ext uri="{FF2B5EF4-FFF2-40B4-BE49-F238E27FC236}">
                <a16:creationId xmlns:lc="http://schemas.openxmlformats.org/drawingml/2006/lockedCanvas" xmlns:a16="http://schemas.microsoft.com/office/drawing/2014/main" xmlns="" id="{FCDF42DD-410A-E898-FF75-7F14B4F664E8}"/>
              </a:ext>
            </a:extLst>
          </p:cNvPr>
          <p:cNvPicPr>
            <a:picLocks noGrp="1" noChangeAspect="1"/>
          </p:cNvPicPr>
          <p:nvPr>
            <p:ph idx="1"/>
          </p:nvPr>
        </p:nvPicPr>
        <p:blipFill>
          <a:blip r:embed="rId2"/>
          <a:stretch>
            <a:fillRect/>
          </a:stretch>
        </p:blipFill>
        <p:spPr>
          <a:xfrm>
            <a:off x="179512" y="1340768"/>
            <a:ext cx="8928992" cy="5040559"/>
          </a:xfrm>
          <a:prstGeom prst="rect">
            <a:avLst/>
          </a:prstGeom>
        </p:spPr>
      </p:pic>
    </p:spTree>
    <p:extLst>
      <p:ext uri="{BB962C8B-B14F-4D97-AF65-F5344CB8AC3E}">
        <p14:creationId xmlns:p14="http://schemas.microsoft.com/office/powerpoint/2010/main" val="3710734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4638"/>
            <a:ext cx="7859216" cy="490066"/>
          </a:xfrm>
        </p:spPr>
        <p:txBody>
          <a:bodyPr>
            <a:normAutofit fontScale="90000"/>
          </a:bodyPr>
          <a:lstStyle/>
          <a:p>
            <a:endParaRPr lang="en-IN" dirty="0"/>
          </a:p>
        </p:txBody>
      </p:sp>
      <p:pic>
        <p:nvPicPr>
          <p:cNvPr id="4" name="Content Placeholder 3">
            <a:extLst>
              <a:ext uri="{FF2B5EF4-FFF2-40B4-BE49-F238E27FC236}">
                <a16:creationId xmlns:lc="http://schemas.openxmlformats.org/drawingml/2006/lockedCanvas" xmlns:a16="http://schemas.microsoft.com/office/drawing/2014/main" xmlns="" id="{3EEC008C-3A54-BF20-9F6D-AC39E5DFFD52}"/>
              </a:ext>
            </a:extLst>
          </p:cNvPr>
          <p:cNvPicPr>
            <a:picLocks noGrp="1" noChangeAspect="1"/>
          </p:cNvPicPr>
          <p:nvPr>
            <p:ph idx="1"/>
          </p:nvPr>
        </p:nvPicPr>
        <p:blipFill>
          <a:blip r:embed="rId2"/>
          <a:stretch>
            <a:fillRect/>
          </a:stretch>
        </p:blipFill>
        <p:spPr>
          <a:xfrm>
            <a:off x="548922" y="836712"/>
            <a:ext cx="8046156" cy="5904656"/>
          </a:xfrm>
          <a:prstGeom prst="rect">
            <a:avLst/>
          </a:prstGeom>
        </p:spPr>
      </p:pic>
    </p:spTree>
    <p:extLst>
      <p:ext uri="{BB962C8B-B14F-4D97-AF65-F5344CB8AC3E}">
        <p14:creationId xmlns:p14="http://schemas.microsoft.com/office/powerpoint/2010/main" val="1765025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Name:</a:t>
            </a:r>
            <a:endParaRPr lang="en-IN" dirty="0"/>
          </a:p>
        </p:txBody>
      </p:sp>
      <p:sp>
        <p:nvSpPr>
          <p:cNvPr id="3" name="Content Placeholder 2"/>
          <p:cNvSpPr>
            <a:spLocks noGrp="1"/>
          </p:cNvSpPr>
          <p:nvPr>
            <p:ph idx="1"/>
          </p:nvPr>
        </p:nvSpPr>
        <p:spPr/>
        <p:txBody>
          <a:bodyPr/>
          <a:lstStyle/>
          <a:p>
            <a:r>
              <a:rPr lang="en-US" dirty="0" smtClean="0"/>
              <a:t>1)  Anita </a:t>
            </a:r>
            <a:r>
              <a:rPr lang="en-US" dirty="0" err="1" smtClean="0"/>
              <a:t>Ingawale</a:t>
            </a:r>
            <a:endParaRPr lang="en-US" dirty="0" smtClean="0"/>
          </a:p>
          <a:p>
            <a:r>
              <a:rPr lang="en-US" dirty="0" smtClean="0"/>
              <a:t>2) </a:t>
            </a:r>
            <a:r>
              <a:rPr lang="en-US" dirty="0" err="1" smtClean="0"/>
              <a:t>Sakshi</a:t>
            </a:r>
            <a:r>
              <a:rPr lang="en-US" dirty="0" smtClean="0"/>
              <a:t>  </a:t>
            </a:r>
            <a:r>
              <a:rPr lang="en-US" dirty="0" err="1" smtClean="0"/>
              <a:t>Kathe</a:t>
            </a:r>
            <a:endParaRPr lang="en-IN" dirty="0"/>
          </a:p>
        </p:txBody>
      </p:sp>
    </p:spTree>
    <p:extLst>
      <p:ext uri="{BB962C8B-B14F-4D97-AF65-F5344CB8AC3E}">
        <p14:creationId xmlns:p14="http://schemas.microsoft.com/office/powerpoint/2010/main" val="1771635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274638"/>
            <a:ext cx="6336704" cy="490066"/>
          </a:xfrm>
        </p:spPr>
        <p:txBody>
          <a:bodyPr>
            <a:normAutofit fontScale="90000"/>
          </a:bodyPr>
          <a:lstStyle/>
          <a:p>
            <a:endParaRPr lang="en-IN" dirty="0"/>
          </a:p>
        </p:txBody>
      </p:sp>
      <p:pic>
        <p:nvPicPr>
          <p:cNvPr id="4" name="Content Placeholder 3">
            <a:extLst>
              <a:ext uri="{FF2B5EF4-FFF2-40B4-BE49-F238E27FC236}">
                <a16:creationId xmlns:lc="http://schemas.openxmlformats.org/drawingml/2006/lockedCanvas" xmlns:a16="http://schemas.microsoft.com/office/drawing/2014/main" xmlns="" id="{2115482A-C5B6-E0FF-681D-F63928D8A008}"/>
              </a:ext>
            </a:extLst>
          </p:cNvPr>
          <p:cNvPicPr>
            <a:picLocks noGrp="1" noChangeAspect="1"/>
          </p:cNvPicPr>
          <p:nvPr>
            <p:ph idx="1"/>
          </p:nvPr>
        </p:nvPicPr>
        <p:blipFill>
          <a:blip r:embed="rId2"/>
          <a:stretch>
            <a:fillRect/>
          </a:stretch>
        </p:blipFill>
        <p:spPr>
          <a:xfrm>
            <a:off x="548922" y="1124744"/>
            <a:ext cx="8046156" cy="5472608"/>
          </a:xfrm>
          <a:prstGeom prst="rect">
            <a:avLst/>
          </a:prstGeom>
        </p:spPr>
      </p:pic>
    </p:spTree>
    <p:extLst>
      <p:ext uri="{BB962C8B-B14F-4D97-AF65-F5344CB8AC3E}">
        <p14:creationId xmlns:p14="http://schemas.microsoft.com/office/powerpoint/2010/main" val="4237434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endParaRPr lang="en-IN" dirty="0"/>
          </a:p>
        </p:txBody>
      </p:sp>
      <p:pic>
        <p:nvPicPr>
          <p:cNvPr id="4" name="Content Placeholder 3">
            <a:extLst>
              <a:ext uri="{FF2B5EF4-FFF2-40B4-BE49-F238E27FC236}">
                <a16:creationId xmlns:lc="http://schemas.openxmlformats.org/drawingml/2006/lockedCanvas" xmlns:a16="http://schemas.microsoft.com/office/drawing/2014/main" xmlns="" id="{86E04498-4D29-405C-6AAE-C8CC131940C4}"/>
              </a:ext>
            </a:extLst>
          </p:cNvPr>
          <p:cNvPicPr>
            <a:picLocks noGrp="1" noChangeAspect="1"/>
          </p:cNvPicPr>
          <p:nvPr>
            <p:ph idx="1"/>
          </p:nvPr>
        </p:nvPicPr>
        <p:blipFill>
          <a:blip r:embed="rId2"/>
          <a:stretch>
            <a:fillRect/>
          </a:stretch>
        </p:blipFill>
        <p:spPr>
          <a:xfrm>
            <a:off x="548922" y="836712"/>
            <a:ext cx="8046156" cy="5688632"/>
          </a:xfrm>
          <a:prstGeom prst="rect">
            <a:avLst/>
          </a:prstGeom>
        </p:spPr>
      </p:pic>
    </p:spTree>
    <p:extLst>
      <p:ext uri="{BB962C8B-B14F-4D97-AF65-F5344CB8AC3E}">
        <p14:creationId xmlns:p14="http://schemas.microsoft.com/office/powerpoint/2010/main" val="2303999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274638"/>
            <a:ext cx="7427168" cy="418058"/>
          </a:xfrm>
        </p:spPr>
        <p:txBody>
          <a:bodyPr>
            <a:normAutofit fontScale="90000"/>
          </a:bodyPr>
          <a:lstStyle/>
          <a:p>
            <a:endParaRPr lang="en-IN" dirty="0"/>
          </a:p>
        </p:txBody>
      </p:sp>
      <p:pic>
        <p:nvPicPr>
          <p:cNvPr id="4" name="Content Placeholder 3">
            <a:extLst>
              <a:ext uri="{FF2B5EF4-FFF2-40B4-BE49-F238E27FC236}">
                <a16:creationId xmlns:lc="http://schemas.openxmlformats.org/drawingml/2006/lockedCanvas" xmlns:a16="http://schemas.microsoft.com/office/drawing/2014/main" xmlns="" id="{5DECB8FA-626D-017F-B08E-345F729641BF}"/>
              </a:ext>
            </a:extLst>
          </p:cNvPr>
          <p:cNvPicPr>
            <a:picLocks noGrp="1" noChangeAspect="1"/>
          </p:cNvPicPr>
          <p:nvPr>
            <p:ph idx="1"/>
          </p:nvPr>
        </p:nvPicPr>
        <p:blipFill>
          <a:blip r:embed="rId2"/>
          <a:stretch>
            <a:fillRect/>
          </a:stretch>
        </p:blipFill>
        <p:spPr>
          <a:xfrm>
            <a:off x="323528" y="908720"/>
            <a:ext cx="8640960" cy="5544616"/>
          </a:xfrm>
          <a:prstGeom prst="rect">
            <a:avLst/>
          </a:prstGeom>
        </p:spPr>
      </p:pic>
    </p:spTree>
    <p:extLst>
      <p:ext uri="{BB962C8B-B14F-4D97-AF65-F5344CB8AC3E}">
        <p14:creationId xmlns:p14="http://schemas.microsoft.com/office/powerpoint/2010/main" val="987247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74638"/>
            <a:ext cx="4608512" cy="634082"/>
          </a:xfrm>
        </p:spPr>
        <p:txBody>
          <a:bodyPr>
            <a:normAutofit fontScale="90000"/>
          </a:bodyPr>
          <a:lstStyle/>
          <a:p>
            <a:r>
              <a:rPr lang="en-US" b="1" dirty="0" smtClean="0"/>
              <a:t>Advantages</a:t>
            </a:r>
            <a:endParaRPr lang="en-IN" b="1" dirty="0"/>
          </a:p>
        </p:txBody>
      </p:sp>
      <p:sp>
        <p:nvSpPr>
          <p:cNvPr id="3" name="Content Placeholder 2"/>
          <p:cNvSpPr>
            <a:spLocks noGrp="1"/>
          </p:cNvSpPr>
          <p:nvPr>
            <p:ph idx="1"/>
          </p:nvPr>
        </p:nvSpPr>
        <p:spPr>
          <a:xfrm>
            <a:off x="457200" y="1196753"/>
            <a:ext cx="8229600" cy="4176464"/>
          </a:xfrm>
        </p:spPr>
        <p:txBody>
          <a:bodyPr/>
          <a:lstStyle/>
          <a:p>
            <a:pPr lvl="1">
              <a:buFont typeface="Wingdings" panose="05000000000000000000" pitchFamily="2" charset="2"/>
              <a:buChar char="§"/>
            </a:pPr>
            <a:r>
              <a:rPr lang="en-US" dirty="0"/>
              <a:t> Saves Time and lowers the error ratio.</a:t>
            </a:r>
          </a:p>
          <a:p>
            <a:pPr lvl="1">
              <a:buFont typeface="Wingdings" panose="05000000000000000000" pitchFamily="2" charset="2"/>
              <a:buChar char="§"/>
            </a:pPr>
            <a:r>
              <a:rPr lang="en-US" dirty="0"/>
              <a:t>   Eliminates the stress of processing all the records.</a:t>
            </a:r>
          </a:p>
          <a:p>
            <a:pPr lvl="1">
              <a:buFont typeface="Wingdings" panose="05000000000000000000" pitchFamily="2" charset="2"/>
              <a:buChar char="§"/>
            </a:pPr>
            <a:r>
              <a:rPr lang="en-US" dirty="0"/>
              <a:t>   Manage Employee information efficiently.</a:t>
            </a:r>
          </a:p>
          <a:p>
            <a:pPr lvl="1">
              <a:buFont typeface="Wingdings" panose="05000000000000000000" pitchFamily="2" charset="2"/>
              <a:buChar char="§"/>
            </a:pPr>
            <a:r>
              <a:rPr lang="en-US" dirty="0"/>
              <a:t>   Generate and manage the salary process according to the salary </a:t>
            </a:r>
            <a:r>
              <a:rPr lang="en-US" dirty="0" smtClean="0"/>
              <a:t> </a:t>
            </a:r>
            <a:r>
              <a:rPr lang="en-US" dirty="0"/>
              <a:t>structure assigned to the employee.</a:t>
            </a:r>
          </a:p>
          <a:p>
            <a:pPr lvl="1">
              <a:buFont typeface="Wingdings" panose="05000000000000000000" pitchFamily="2" charset="2"/>
              <a:buChar char="§"/>
            </a:pPr>
            <a:r>
              <a:rPr lang="en-US" dirty="0"/>
              <a:t>   Manage the Security</a:t>
            </a:r>
            <a:endParaRPr lang="en-IN" dirty="0"/>
          </a:p>
        </p:txBody>
      </p:sp>
    </p:spTree>
    <p:extLst>
      <p:ext uri="{BB962C8B-B14F-4D97-AF65-F5344CB8AC3E}">
        <p14:creationId xmlns:p14="http://schemas.microsoft.com/office/powerpoint/2010/main" val="1699472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74638"/>
            <a:ext cx="4824536" cy="1143000"/>
          </a:xfrm>
        </p:spPr>
        <p:txBody>
          <a:bodyPr/>
          <a:lstStyle/>
          <a:p>
            <a:r>
              <a:rPr lang="en-US" b="1" dirty="0" smtClean="0"/>
              <a:t>Limitations</a:t>
            </a:r>
            <a:endParaRPr lang="en-IN" b="1"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solidFill>
                  <a:schemeClr val="tx1"/>
                </a:solidFill>
              </a:rPr>
              <a:t>Initial Investments</a:t>
            </a:r>
          </a:p>
          <a:p>
            <a:pPr>
              <a:buFont typeface="Wingdings" panose="05000000000000000000" pitchFamily="2" charset="2"/>
              <a:buChar char="§"/>
            </a:pPr>
            <a:r>
              <a:rPr lang="en-US" dirty="0" smtClean="0">
                <a:solidFill>
                  <a:schemeClr val="tx1"/>
                </a:solidFill>
              </a:rPr>
              <a:t>Technical Complexity</a:t>
            </a:r>
          </a:p>
          <a:p>
            <a:pPr>
              <a:buFont typeface="Wingdings" panose="05000000000000000000" pitchFamily="2" charset="2"/>
              <a:buChar char="§"/>
            </a:pPr>
            <a:r>
              <a:rPr lang="en-US" dirty="0" smtClean="0">
                <a:solidFill>
                  <a:schemeClr val="tx1"/>
                </a:solidFill>
              </a:rPr>
              <a:t>Data Security Risks</a:t>
            </a:r>
          </a:p>
          <a:p>
            <a:pPr>
              <a:buFont typeface="Wingdings" panose="05000000000000000000" pitchFamily="2" charset="2"/>
              <a:buChar char="§"/>
            </a:pPr>
            <a:r>
              <a:rPr lang="en-US" dirty="0" smtClean="0">
                <a:solidFill>
                  <a:schemeClr val="tx1"/>
                </a:solidFill>
              </a:rPr>
              <a:t>Careful Planning</a:t>
            </a:r>
            <a:endParaRPr lang="en-IN" dirty="0" smtClean="0">
              <a:solidFill>
                <a:schemeClr val="tx1"/>
              </a:solidFill>
            </a:endParaRPr>
          </a:p>
          <a:p>
            <a:endParaRPr lang="en-IN" dirty="0"/>
          </a:p>
        </p:txBody>
      </p:sp>
    </p:spTree>
    <p:extLst>
      <p:ext uri="{BB962C8B-B14F-4D97-AF65-F5344CB8AC3E}">
        <p14:creationId xmlns:p14="http://schemas.microsoft.com/office/powerpoint/2010/main" val="29135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IN" b="1" dirty="0"/>
          </a:p>
        </p:txBody>
      </p:sp>
      <p:sp>
        <p:nvSpPr>
          <p:cNvPr id="3" name="Content Placeholder 2"/>
          <p:cNvSpPr>
            <a:spLocks noGrp="1"/>
          </p:cNvSpPr>
          <p:nvPr>
            <p:ph idx="1"/>
          </p:nvPr>
        </p:nvSpPr>
        <p:spPr/>
        <p:txBody>
          <a:bodyPr>
            <a:normAutofit lnSpcReduction="10000"/>
          </a:bodyPr>
          <a:lstStyle/>
          <a:p>
            <a:r>
              <a:rPr lang="en-US" b="0" i="0" dirty="0" smtClean="0">
                <a:solidFill>
                  <a:srgbClr val="0D0D0D"/>
                </a:solidFill>
                <a:effectLst/>
              </a:rPr>
              <a:t>The employee Salary Management System offers significant advantages in streamlining salary-related processes, enhancing organizational efficiency, and improving employee satisfaction. By automating tasks such as salary calculation, attendance tracking, and reporting, the system reduces manual effort, minimizes errors, and ensures compliance with legal and regulatory requirements.</a:t>
            </a:r>
            <a:endParaRPr lang="en-IN" dirty="0" smtClean="0">
              <a:solidFill>
                <a:schemeClr val="bg1"/>
              </a:solidFill>
            </a:endParaRPr>
          </a:p>
          <a:p>
            <a:endParaRPr lang="en-IN" dirty="0"/>
          </a:p>
        </p:txBody>
      </p:sp>
    </p:spTree>
    <p:extLst>
      <p:ext uri="{BB962C8B-B14F-4D97-AF65-F5344CB8AC3E}">
        <p14:creationId xmlns:p14="http://schemas.microsoft.com/office/powerpoint/2010/main" val="1643794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Thank You!!</a:t>
            </a:r>
            <a:endParaRPr lang="en-IN" b="1" dirty="0"/>
          </a:p>
        </p:txBody>
      </p:sp>
      <p:sp>
        <p:nvSpPr>
          <p:cNvPr id="3" name="Content Placeholder 2"/>
          <p:cNvSpPr>
            <a:spLocks noGrp="1"/>
          </p:cNvSpPr>
          <p:nvPr>
            <p:ph idx="1"/>
          </p:nvPr>
        </p:nvSpPr>
        <p:spPr>
          <a:xfrm>
            <a:off x="457200" y="3645024"/>
            <a:ext cx="8229600" cy="2481139"/>
          </a:xfrm>
        </p:spPr>
        <p:txBody>
          <a:bodyPr/>
          <a:lstStyle/>
          <a:p>
            <a:endParaRPr lang="en-IN" dirty="0"/>
          </a:p>
        </p:txBody>
      </p:sp>
    </p:spTree>
    <p:extLst>
      <p:ext uri="{BB962C8B-B14F-4D97-AF65-F5344CB8AC3E}">
        <p14:creationId xmlns:p14="http://schemas.microsoft.com/office/powerpoint/2010/main" val="876116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IN" b="1" dirty="0"/>
          </a:p>
        </p:txBody>
      </p:sp>
      <p:sp>
        <p:nvSpPr>
          <p:cNvPr id="3" name="Content Placeholder 2"/>
          <p:cNvSpPr>
            <a:spLocks noGrp="1"/>
          </p:cNvSpPr>
          <p:nvPr>
            <p:ph idx="1"/>
          </p:nvPr>
        </p:nvSpPr>
        <p:spPr/>
        <p:txBody>
          <a:bodyPr/>
          <a:lstStyle/>
          <a:p>
            <a:r>
              <a:rPr lang="en-US" b="0" i="0" dirty="0" smtClean="0">
                <a:solidFill>
                  <a:srgbClr val="0D0D0D"/>
                </a:solidFill>
                <a:effectLst/>
                <a:latin typeface="Times New Roman" panose="02020603050405020304" pitchFamily="18" charset="0"/>
                <a:cs typeface="Times New Roman" panose="02020603050405020304" pitchFamily="18" charset="0"/>
              </a:rPr>
              <a:t>The Employee Salary Management System is a software application designed to simplify and automate the processes involved in salary management. From calculating salaries based on attendance to generating pay-slips and tracking employee performance, this system streamlines administrative tasks, saving time and reducing errors. </a:t>
            </a:r>
            <a:endParaRPr lang="en-IN" dirty="0" smtClean="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0474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Purpose</a:t>
            </a:r>
            <a:endParaRPr lang="en-IN" b="1" dirty="0"/>
          </a:p>
        </p:txBody>
      </p:sp>
      <p:sp>
        <p:nvSpPr>
          <p:cNvPr id="3" name="Content Placeholder 2"/>
          <p:cNvSpPr>
            <a:spLocks noGrp="1"/>
          </p:cNvSpPr>
          <p:nvPr>
            <p:ph idx="1"/>
          </p:nvPr>
        </p:nvSpPr>
        <p:spPr/>
        <p:txBody>
          <a:bodyPr>
            <a:normAutofit fontScale="92500" lnSpcReduction="10000"/>
          </a:bodyPr>
          <a:lstStyle/>
          <a:p>
            <a:r>
              <a:rPr lang="en-US" b="0" i="0" dirty="0" smtClean="0">
                <a:solidFill>
                  <a:srgbClr val="0D0D0D"/>
                </a:solidFill>
                <a:effectLst/>
                <a:latin typeface="Söhne"/>
              </a:rPr>
              <a:t>The purpose of the Employee Salary Management System is to provide a centralized and automated solution for managing all aspects of employee salaries within an organization. </a:t>
            </a:r>
          </a:p>
          <a:p>
            <a:r>
              <a:rPr lang="en-US" b="0" i="0" dirty="0" smtClean="0">
                <a:solidFill>
                  <a:srgbClr val="0D0D0D"/>
                </a:solidFill>
                <a:effectLst/>
                <a:latin typeface="Söhne"/>
              </a:rPr>
              <a:t>This includes tasks such as calculating salaries, tracking attendance, managing allowances and deductions, generating pay slips, and ensuring compliance with legal and regulatory requirements.</a:t>
            </a:r>
            <a:endParaRPr lang="en-IN" dirty="0"/>
          </a:p>
        </p:txBody>
      </p:sp>
    </p:spTree>
    <p:extLst>
      <p:ext uri="{BB962C8B-B14F-4D97-AF65-F5344CB8AC3E}">
        <p14:creationId xmlns:p14="http://schemas.microsoft.com/office/powerpoint/2010/main" val="409041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Requirements</a:t>
            </a:r>
            <a:endParaRPr lang="en-IN" b="1" dirty="0"/>
          </a:p>
        </p:txBody>
      </p:sp>
      <p:sp>
        <p:nvSpPr>
          <p:cNvPr id="3" name="Content Placeholder 2"/>
          <p:cNvSpPr>
            <a:spLocks noGrp="1"/>
          </p:cNvSpPr>
          <p:nvPr>
            <p:ph idx="1"/>
          </p:nvPr>
        </p:nvSpPr>
        <p:spPr/>
        <p:txBody>
          <a:bodyPr/>
          <a:lstStyle/>
          <a:p>
            <a:r>
              <a:rPr lang="en-US" dirty="0" smtClean="0">
                <a:solidFill>
                  <a:schemeClr val="tx1"/>
                </a:solidFill>
              </a:rPr>
              <a:t>Tools			: </a:t>
            </a:r>
            <a:r>
              <a:rPr lang="en-US" dirty="0" smtClean="0"/>
              <a:t>Spring Tool suite </a:t>
            </a:r>
            <a:r>
              <a:rPr lang="en-US" dirty="0" smtClean="0">
                <a:solidFill>
                  <a:schemeClr val="tx1"/>
                </a:solidFill>
              </a:rPr>
              <a:t>and</a:t>
            </a:r>
          </a:p>
          <a:p>
            <a:pPr marL="0" indent="0">
              <a:buNone/>
            </a:pPr>
            <a:r>
              <a:rPr lang="en-US" dirty="0"/>
              <a:t> </a:t>
            </a:r>
            <a:r>
              <a:rPr lang="en-US" dirty="0" smtClean="0"/>
              <a:t>                                       </a:t>
            </a:r>
            <a:r>
              <a:rPr lang="en-US" dirty="0" smtClean="0">
                <a:solidFill>
                  <a:schemeClr val="tx1"/>
                </a:solidFill>
              </a:rPr>
              <a:t>MYSQL</a:t>
            </a:r>
          </a:p>
          <a:p>
            <a:endParaRPr lang="en-US" dirty="0" smtClean="0">
              <a:solidFill>
                <a:schemeClr val="tx1"/>
              </a:solidFill>
            </a:endParaRPr>
          </a:p>
          <a:p>
            <a:r>
              <a:rPr lang="en-US" dirty="0" smtClean="0">
                <a:solidFill>
                  <a:schemeClr val="tx1"/>
                </a:solidFill>
              </a:rPr>
              <a:t>Language		: </a:t>
            </a:r>
            <a:r>
              <a:rPr lang="en-US" dirty="0" err="1" smtClean="0">
                <a:solidFill>
                  <a:schemeClr val="tx1"/>
                </a:solidFill>
              </a:rPr>
              <a:t>SpringBoot,React</a:t>
            </a:r>
            <a:endParaRPr lang="en-US" dirty="0" smtClean="0">
              <a:solidFill>
                <a:schemeClr val="tx1"/>
              </a:solidFill>
            </a:endParaRPr>
          </a:p>
          <a:p>
            <a:endParaRPr lang="en-US" dirty="0" smtClean="0">
              <a:solidFill>
                <a:schemeClr val="tx1"/>
              </a:solidFill>
            </a:endParaRPr>
          </a:p>
          <a:p>
            <a:r>
              <a:rPr lang="en-US" dirty="0" smtClean="0">
                <a:solidFill>
                  <a:schemeClr val="tx1"/>
                </a:solidFill>
              </a:rPr>
              <a:t>Query Language	: SQL</a:t>
            </a:r>
            <a:endParaRPr lang="en-IN" dirty="0" smtClean="0">
              <a:solidFill>
                <a:schemeClr val="tx1"/>
              </a:solidFill>
            </a:endParaRPr>
          </a:p>
          <a:p>
            <a:endParaRPr lang="en-IN" dirty="0"/>
          </a:p>
        </p:txBody>
      </p:sp>
    </p:spTree>
    <p:extLst>
      <p:ext uri="{BB962C8B-B14F-4D97-AF65-F5344CB8AC3E}">
        <p14:creationId xmlns:p14="http://schemas.microsoft.com/office/powerpoint/2010/main" val="323619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2808312" cy="1872208"/>
          </a:xfrm>
        </p:spPr>
        <p:txBody>
          <a:bodyPr>
            <a:normAutofit fontScale="90000"/>
          </a:bodyPr>
          <a:lstStyle/>
          <a:p>
            <a:r>
              <a:rPr lang="en-US" b="1" dirty="0">
                <a:solidFill>
                  <a:schemeClr val="bg1">
                    <a:lumMod val="50000"/>
                  </a:schemeClr>
                </a:solidFill>
                <a:latin typeface="Calibri Light (Headings)"/>
              </a:rPr>
              <a:t>Flow Diagram :</a:t>
            </a:r>
            <a:br>
              <a:rPr lang="en-US" b="1" dirty="0">
                <a:solidFill>
                  <a:schemeClr val="bg1">
                    <a:lumMod val="50000"/>
                  </a:schemeClr>
                </a:solidFill>
                <a:latin typeface="Calibri Light (Headings)"/>
              </a:rPr>
            </a:br>
            <a:endParaRPr lang="en-IN" b="1" dirty="0"/>
          </a:p>
        </p:txBody>
      </p:sp>
      <p:pic>
        <p:nvPicPr>
          <p:cNvPr id="4" name="Content Placeholder 3"/>
          <p:cNvPicPr>
            <a:picLocks noGrp="1" noChangeAspect="1"/>
          </p:cNvPicPr>
          <p:nvPr>
            <p:ph idx="1"/>
          </p:nvPr>
        </p:nvPicPr>
        <p:blipFill>
          <a:blip r:embed="rId2"/>
          <a:stretch>
            <a:fillRect/>
          </a:stretch>
        </p:blipFill>
        <p:spPr>
          <a:xfrm>
            <a:off x="3203848" y="116633"/>
            <a:ext cx="5184576" cy="6192687"/>
          </a:xfrm>
          <a:prstGeom prst="rect">
            <a:avLst/>
          </a:prstGeom>
        </p:spPr>
      </p:pic>
    </p:spTree>
    <p:extLst>
      <p:ext uri="{BB962C8B-B14F-4D97-AF65-F5344CB8AC3E}">
        <p14:creationId xmlns:p14="http://schemas.microsoft.com/office/powerpoint/2010/main" val="209192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1296144" cy="620687"/>
          </a:xfrm>
        </p:spPr>
        <p:txBody>
          <a:bodyPr>
            <a:normAutofit fontScale="90000"/>
          </a:bodyPr>
          <a:lstStyle/>
          <a:p>
            <a:pPr lvl="0"/>
            <a:r>
              <a:rPr kumimoji="0" lang="en-US" altLang="en-US" sz="2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Admin :</a:t>
            </a:r>
            <a:r>
              <a:rPr kumimoji="0" lang="en-US" altLang="en-US" sz="2000" i="0" u="none" strike="noStrike" cap="none" normalizeH="0" baseline="0" dirty="0" smtClean="0">
                <a:ln>
                  <a:noFill/>
                </a:ln>
                <a:solidFill>
                  <a:schemeClr val="tx1"/>
                </a:solidFill>
                <a:effectLst/>
              </a:rPr>
              <a:t/>
            </a:r>
            <a:br>
              <a:rPr kumimoji="0" lang="en-US" altLang="en-US" sz="2000" i="0" u="none" strike="noStrike" cap="none" normalizeH="0" baseline="0" dirty="0" smtClean="0">
                <a:ln>
                  <a:noFill/>
                </a:ln>
                <a:solidFill>
                  <a:schemeClr val="tx1"/>
                </a:solidFill>
                <a:effectLst/>
              </a:rPr>
            </a:br>
            <a:endParaRPr lang="en-IN" sz="2000" dirty="0"/>
          </a:p>
        </p:txBody>
      </p:sp>
      <p:sp>
        <p:nvSpPr>
          <p:cNvPr id="3" name="Content Placeholder 2"/>
          <p:cNvSpPr>
            <a:spLocks noGrp="1"/>
          </p:cNvSpPr>
          <p:nvPr>
            <p:ph idx="1"/>
          </p:nvPr>
        </p:nvSpPr>
        <p:spPr>
          <a:xfrm>
            <a:off x="457200" y="620689"/>
            <a:ext cx="8229600" cy="2160240"/>
          </a:xfrm>
        </p:spPr>
        <p:txBody>
          <a:bodyPr/>
          <a:lstStyle/>
          <a:p>
            <a:endParaRPr lang="en-IN" dirty="0"/>
          </a:p>
        </p:txBody>
      </p:sp>
      <p:pic>
        <p:nvPicPr>
          <p:cNvPr id="4" name="table"/>
          <p:cNvPicPr>
            <a:picLocks noChangeAspect="1"/>
          </p:cNvPicPr>
          <p:nvPr/>
        </p:nvPicPr>
        <p:blipFill>
          <a:blip r:embed="rId3"/>
          <a:stretch>
            <a:fillRect/>
          </a:stretch>
        </p:blipFill>
        <p:spPr>
          <a:xfrm>
            <a:off x="755576" y="476672"/>
            <a:ext cx="5904656" cy="2023623"/>
          </a:xfrm>
          <a:prstGeom prst="rect">
            <a:avLst/>
          </a:prstGeom>
        </p:spPr>
      </p:pic>
      <p:sp>
        <p:nvSpPr>
          <p:cNvPr id="5" name="Rectangle 4"/>
          <p:cNvSpPr/>
          <p:nvPr/>
        </p:nvSpPr>
        <p:spPr>
          <a:xfrm>
            <a:off x="395537" y="3244334"/>
            <a:ext cx="1728191" cy="369332"/>
          </a:xfrm>
          <a:prstGeom prst="rect">
            <a:avLst/>
          </a:prstGeom>
        </p:spPr>
        <p:txBody>
          <a:bodyPr wrap="square">
            <a:spAutoFit/>
          </a:bodyPr>
          <a:lstStyle/>
          <a:p>
            <a:r>
              <a:rPr lang="en-US" b="1" dirty="0" smtClean="0"/>
              <a:t>Employee :</a:t>
            </a:r>
            <a:endParaRPr lang="en-IN" b="1" dirty="0"/>
          </a:p>
        </p:txBody>
      </p:sp>
      <p:pic>
        <p:nvPicPr>
          <p:cNvPr id="6" name="table"/>
          <p:cNvPicPr>
            <a:picLocks noChangeAspect="1"/>
          </p:cNvPicPr>
          <p:nvPr/>
        </p:nvPicPr>
        <p:blipFill>
          <a:blip r:embed="rId4"/>
          <a:stretch>
            <a:fillRect/>
          </a:stretch>
        </p:blipFill>
        <p:spPr>
          <a:xfrm>
            <a:off x="123753" y="3613666"/>
            <a:ext cx="8896494" cy="3055694"/>
          </a:xfrm>
          <a:prstGeom prst="rect">
            <a:avLst/>
          </a:prstGeom>
        </p:spPr>
      </p:pic>
    </p:spTree>
    <p:extLst>
      <p:ext uri="{BB962C8B-B14F-4D97-AF65-F5344CB8AC3E}">
        <p14:creationId xmlns:p14="http://schemas.microsoft.com/office/powerpoint/2010/main" val="538341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74638"/>
            <a:ext cx="3312368" cy="1066130"/>
          </a:xfrm>
        </p:spPr>
        <p:txBody>
          <a:bodyPr>
            <a:normAutofit fontScale="90000"/>
          </a:bodyPr>
          <a:lstStyle/>
          <a:p>
            <a:pPr lvl="0"/>
            <a:r>
              <a:rPr lang="en-US" altLang="en-US" b="1" dirty="0" smtClean="0">
                <a:solidFill>
                  <a:schemeClr val="bg1">
                    <a:lumMod val="50000"/>
                  </a:schemeClr>
                </a:solidFill>
                <a:latin typeface="Arial" panose="020B0604020202020204" pitchFamily="34" charset="0"/>
              </a:rPr>
              <a:t>TABLES :</a:t>
            </a:r>
            <a:r>
              <a:rPr lang="en-US" altLang="en-US" dirty="0" smtClean="0">
                <a:solidFill>
                  <a:schemeClr val="bg1">
                    <a:lumMod val="50000"/>
                  </a:schemeClr>
                </a:solidFill>
                <a:latin typeface="Arial" panose="020B0604020202020204" pitchFamily="34" charset="0"/>
              </a:rPr>
              <a:t> </a:t>
            </a:r>
            <a:r>
              <a:rPr kumimoji="0" lang="en-US" altLang="en-US" b="0" i="0" u="none" strike="noStrike" cap="none" normalizeH="0" baseline="0" dirty="0" smtClean="0">
                <a:ln>
                  <a:noFill/>
                </a:ln>
                <a:solidFill>
                  <a:schemeClr val="bg1">
                    <a:lumMod val="50000"/>
                  </a:schemeClr>
                </a:solidFill>
                <a:effectLst/>
                <a:latin typeface="Arial" panose="020B0604020202020204" pitchFamily="34" charset="0"/>
              </a:rPr>
              <a:t/>
            </a:r>
            <a:br>
              <a:rPr kumimoji="0" lang="en-US" altLang="en-US" b="0" i="0" u="none" strike="noStrike" cap="none" normalizeH="0" baseline="0" dirty="0" smtClean="0">
                <a:ln>
                  <a:noFill/>
                </a:ln>
                <a:solidFill>
                  <a:schemeClr val="bg1">
                    <a:lumMod val="50000"/>
                  </a:schemeClr>
                </a:solidFill>
                <a:effectLst/>
                <a:latin typeface="Arial" panose="020B0604020202020204" pitchFamily="34" charset="0"/>
              </a:rPr>
            </a:br>
            <a:endParaRPr lang="en-IN" dirty="0"/>
          </a:p>
        </p:txBody>
      </p:sp>
      <p:sp>
        <p:nvSpPr>
          <p:cNvPr id="3" name="Content Placeholder 2"/>
          <p:cNvSpPr>
            <a:spLocks noGrp="1"/>
          </p:cNvSpPr>
          <p:nvPr>
            <p:ph idx="1"/>
          </p:nvPr>
        </p:nvSpPr>
        <p:spPr>
          <a:xfrm>
            <a:off x="457200" y="1196752"/>
            <a:ext cx="8229600" cy="4929411"/>
          </a:xfrm>
        </p:spPr>
        <p:txBody>
          <a:bodyPr/>
          <a:lstStyle/>
          <a:p>
            <a:pPr marL="0" indent="0">
              <a:buNone/>
            </a:pPr>
            <a:r>
              <a:rPr lang="en-US" b="1" dirty="0" smtClean="0"/>
              <a:t>Attendance Table : </a:t>
            </a:r>
          </a:p>
          <a:p>
            <a:pPr marL="0" indent="0">
              <a:buNone/>
            </a:pPr>
            <a:endParaRPr lang="en-US" dirty="0" smtClean="0"/>
          </a:p>
        </p:txBody>
      </p:sp>
      <p:pic>
        <p:nvPicPr>
          <p:cNvPr id="4" name="table"/>
          <p:cNvPicPr>
            <a:picLocks noChangeAspect="1"/>
          </p:cNvPicPr>
          <p:nvPr/>
        </p:nvPicPr>
        <p:blipFill>
          <a:blip r:embed="rId3"/>
          <a:stretch>
            <a:fillRect/>
          </a:stretch>
        </p:blipFill>
        <p:spPr>
          <a:xfrm>
            <a:off x="675791" y="1844824"/>
            <a:ext cx="7792418" cy="4608512"/>
          </a:xfrm>
          <a:prstGeom prst="rect">
            <a:avLst/>
          </a:prstGeom>
        </p:spPr>
      </p:pic>
    </p:spTree>
    <p:extLst>
      <p:ext uri="{BB962C8B-B14F-4D97-AF65-F5344CB8AC3E}">
        <p14:creationId xmlns:p14="http://schemas.microsoft.com/office/powerpoint/2010/main" val="3653160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5554960" cy="1656184"/>
          </a:xfrm>
        </p:spPr>
        <p:txBody>
          <a:bodyPr>
            <a:normAutofit/>
          </a:bodyPr>
          <a:lstStyle/>
          <a:p>
            <a:r>
              <a:rPr lang="en-US" b="1" dirty="0" err="1" smtClean="0"/>
              <a:t>EmpAttendanceJoin</a:t>
            </a:r>
            <a:r>
              <a:rPr lang="en-US" b="1" dirty="0" smtClean="0"/>
              <a:t> :</a:t>
            </a:r>
            <a:br>
              <a:rPr lang="en-US" b="1" dirty="0" smtClean="0"/>
            </a:br>
            <a:endParaRPr lang="en-IN" b="1" dirty="0"/>
          </a:p>
        </p:txBody>
      </p:sp>
      <p:pic>
        <p:nvPicPr>
          <p:cNvPr id="4" name="Content Placeholder 3"/>
          <p:cNvPicPr>
            <a:picLocks noGrp="1" noChangeAspect="1"/>
          </p:cNvPicPr>
          <p:nvPr>
            <p:ph idx="1"/>
          </p:nvPr>
        </p:nvPicPr>
        <p:blipFill>
          <a:blip r:embed="rId2"/>
          <a:stretch>
            <a:fillRect/>
          </a:stretch>
        </p:blipFill>
        <p:spPr>
          <a:xfrm>
            <a:off x="779959" y="1988840"/>
            <a:ext cx="7584081" cy="3240360"/>
          </a:xfrm>
          <a:prstGeom prst="rect">
            <a:avLst/>
          </a:prstGeom>
        </p:spPr>
      </p:pic>
    </p:spTree>
    <p:extLst>
      <p:ext uri="{BB962C8B-B14F-4D97-AF65-F5344CB8AC3E}">
        <p14:creationId xmlns:p14="http://schemas.microsoft.com/office/powerpoint/2010/main" val="2640241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260</Words>
  <Application>Microsoft Office PowerPoint</Application>
  <PresentationFormat>On-screen Show (4:3)</PresentationFormat>
  <Paragraphs>42</Paragraphs>
  <Slides>26</Slides>
  <Notes>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 Employee Salary Management System</vt:lpstr>
      <vt:lpstr>Student Name:</vt:lpstr>
      <vt:lpstr>Introduction</vt:lpstr>
      <vt:lpstr>Purpose</vt:lpstr>
      <vt:lpstr>Requirements</vt:lpstr>
      <vt:lpstr>Flow Diagram : </vt:lpstr>
      <vt:lpstr>Admin : </vt:lpstr>
      <vt:lpstr>TABLES :  </vt:lpstr>
      <vt:lpstr>EmpAttendanceJoin : </vt:lpstr>
      <vt:lpstr>Data flow diagram </vt:lpstr>
      <vt:lpstr>ER-Diagram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Limitations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Employee Salary Management System</dc:title>
  <dc:creator>PJ-COMPUTERS</dc:creator>
  <cp:lastModifiedBy>PJ-COMPUTERS</cp:lastModifiedBy>
  <cp:revision>38</cp:revision>
  <dcterms:created xsi:type="dcterms:W3CDTF">2024-05-23T11:51:56Z</dcterms:created>
  <dcterms:modified xsi:type="dcterms:W3CDTF">2024-05-23T13:05:29Z</dcterms:modified>
</cp:coreProperties>
</file>